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56" r:id="rId2"/>
    <p:sldId id="287" r:id="rId3"/>
    <p:sldId id="288" r:id="rId4"/>
    <p:sldId id="297" r:id="rId5"/>
    <p:sldId id="285" r:id="rId6"/>
    <p:sldId id="258" r:id="rId7"/>
    <p:sldId id="262" r:id="rId8"/>
    <p:sldId id="259" r:id="rId9"/>
    <p:sldId id="260" r:id="rId10"/>
    <p:sldId id="261" r:id="rId11"/>
    <p:sldId id="263" r:id="rId12"/>
    <p:sldId id="264" r:id="rId13"/>
    <p:sldId id="265" r:id="rId14"/>
    <p:sldId id="267" r:id="rId15"/>
    <p:sldId id="298" r:id="rId16"/>
    <p:sldId id="279" r:id="rId17"/>
    <p:sldId id="268" r:id="rId18"/>
    <p:sldId id="269" r:id="rId19"/>
    <p:sldId id="270" r:id="rId20"/>
    <p:sldId id="271" r:id="rId21"/>
    <p:sldId id="272" r:id="rId22"/>
    <p:sldId id="284" r:id="rId23"/>
    <p:sldId id="274" r:id="rId24"/>
    <p:sldId id="290" r:id="rId25"/>
    <p:sldId id="293" r:id="rId26"/>
    <p:sldId id="278" r:id="rId27"/>
    <p:sldId id="276" r:id="rId28"/>
    <p:sldId id="275" r:id="rId29"/>
    <p:sldId id="291" r:id="rId30"/>
    <p:sldId id="294" r:id="rId31"/>
    <p:sldId id="283" r:id="rId32"/>
    <p:sldId id="296" r:id="rId33"/>
    <p:sldId id="299" r:id="rId34"/>
    <p:sldId id="300" r:id="rId35"/>
    <p:sldId id="281" r:id="rId36"/>
    <p:sldId id="289" r:id="rId37"/>
    <p:sldId id="295" r:id="rId38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9" autoAdjust="0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A0403-9C1F-4EB9-BB5C-46795403DB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9AB63-CA32-432C-BB22-DFD4A2478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BE357-1FB9-4EFE-A627-F13CD74409AB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894FB-50FB-4E1D-920D-F1191550CB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2CAC3-2540-464E-B628-2BC4ED0746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16BAA-E0DE-4A90-AB1C-AD325830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3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2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4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3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3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8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3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D2AC-A219-43B2-9170-8D726D996AD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Basal </a:t>
            </a:r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323-334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5257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E309B5-050A-406D-BB2E-3C6389F3A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Pollen Apertures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7414"/>
            <a:ext cx="6592972" cy="4954148"/>
          </a:xfrm>
        </p:spPr>
      </p:pic>
      <p:sp>
        <p:nvSpPr>
          <p:cNvPr id="5" name="TextBox 4"/>
          <p:cNvSpPr txBox="1"/>
          <p:nvPr/>
        </p:nvSpPr>
        <p:spPr>
          <a:xfrm>
            <a:off x="1658186" y="163741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A&amp;C are monocots/magnoliids, all the rest are eudicots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405C4C-D303-4E5B-86B7-6922FFFDD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Eudicots</a:t>
            </a:r>
            <a:r>
              <a:rPr lang="en-US" sz="3200" dirty="0"/>
              <a:t>:  Other Recognition Characters (but probably </a:t>
            </a:r>
            <a:r>
              <a:rPr lang="en-US" sz="3200" dirty="0" err="1"/>
              <a:t>plesiomorphic</a:t>
            </a:r>
            <a:r>
              <a:rPr lang="en-US" sz="3200" dirty="0"/>
              <a:t>– mostly helpful in telling monocot from </a:t>
            </a:r>
            <a:r>
              <a:rPr lang="en-US" sz="3200" dirty="0" err="1"/>
              <a:t>eudicot</a:t>
            </a:r>
            <a:r>
              <a:rPr lang="en-US" sz="3200" dirty="0"/>
              <a:t>)</a:t>
            </a:r>
          </a:p>
        </p:txBody>
      </p:sp>
      <p:pic>
        <p:nvPicPr>
          <p:cNvPr id="4" name="Picture 5" descr="dicotseedlingn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3048000" cy="489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3048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cotyledons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4191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Taproot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232666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characters and those in the following slides may also occur occasionally in </a:t>
            </a:r>
            <a:r>
              <a:rPr lang="en-US" dirty="0" err="1"/>
              <a:t>Magnoliids</a:t>
            </a:r>
            <a:r>
              <a:rPr lang="en-US" dirty="0"/>
              <a:t>, </a:t>
            </a:r>
            <a:r>
              <a:rPr lang="en-US" dirty="0" err="1"/>
              <a:t>Pinaceae</a:t>
            </a:r>
            <a:r>
              <a:rPr lang="en-US" dirty="0"/>
              <a:t>, etc.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B223D-CC5F-486F-A91B-1D1D306D3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Eudicots</a:t>
            </a:r>
            <a:r>
              <a:rPr lang="en-US" sz="3200" dirty="0"/>
              <a:t>:  Other Recognition Characters (but probably </a:t>
            </a:r>
            <a:r>
              <a:rPr lang="en-US" sz="3200" dirty="0" err="1"/>
              <a:t>plesiomorphic</a:t>
            </a:r>
            <a:r>
              <a:rPr lang="en-US" sz="3200" dirty="0"/>
              <a:t>– mostly helpful in telling monocot from </a:t>
            </a:r>
            <a:r>
              <a:rPr lang="en-US" sz="3200" dirty="0" err="1"/>
              <a:t>eudicot</a:t>
            </a:r>
            <a:r>
              <a:rPr lang="en-US" sz="3200" dirty="0"/>
              <a:t>)</a:t>
            </a:r>
          </a:p>
        </p:txBody>
      </p:sp>
      <p:pic>
        <p:nvPicPr>
          <p:cNvPr id="4" name="Picture 7" descr="leaf_v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4"/>
          <a:stretch>
            <a:fillRect/>
          </a:stretch>
        </p:blipFill>
        <p:spPr bwMode="auto">
          <a:xfrm>
            <a:off x="2046571" y="1600200"/>
            <a:ext cx="50508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3810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Reticulate venation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72E8E8-1880-40D9-8258-DC610B6C5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Eudicots</a:t>
            </a:r>
            <a:r>
              <a:rPr lang="en-US" sz="3600" dirty="0"/>
              <a:t>:  Other Recognition Characters (but probably </a:t>
            </a:r>
            <a:r>
              <a:rPr lang="en-US" sz="3600" dirty="0" err="1"/>
              <a:t>plesiomorphic</a:t>
            </a:r>
            <a:r>
              <a:rPr lang="en-US" sz="3600" dirty="0"/>
              <a:t>– mostly helpful in telling monocot from </a:t>
            </a:r>
            <a:r>
              <a:rPr lang="en-US" sz="3600" dirty="0" err="1"/>
              <a:t>eudicot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Flower parts in 4s or 5s rather than 3’s.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73411"/>
            <a:ext cx="4488121" cy="361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8C28F0-EF50-43DC-9AF2-9996870E7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EusteleCombo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40" y="1828800"/>
            <a:ext cx="3486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85002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57" y="1988993"/>
            <a:ext cx="376078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8305800" y="5867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11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6096000" y="5867400"/>
            <a:ext cx="1757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(sometimes)</a:t>
            </a: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143000" y="228600"/>
            <a:ext cx="71722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/>
              <a:t>Eudicots</a:t>
            </a:r>
            <a:r>
              <a:rPr lang="en-US" sz="2800" dirty="0"/>
              <a:t>:  Other Recognition Characters</a:t>
            </a:r>
          </a:p>
          <a:p>
            <a:r>
              <a:rPr lang="en-US" sz="2800" dirty="0"/>
              <a:t> (but probably </a:t>
            </a:r>
            <a:r>
              <a:rPr lang="en-US" sz="2800" dirty="0" err="1"/>
              <a:t>plesiomorphic</a:t>
            </a:r>
            <a:r>
              <a:rPr lang="en-US" sz="2800" dirty="0"/>
              <a:t>– mostly helpful in </a:t>
            </a:r>
          </a:p>
          <a:p>
            <a:r>
              <a:rPr lang="en-US" sz="2800" dirty="0"/>
              <a:t>telling monocot from </a:t>
            </a:r>
            <a:r>
              <a:rPr lang="en-US" sz="2800" dirty="0" err="1"/>
              <a:t>eudicot</a:t>
            </a:r>
            <a:r>
              <a:rPr lang="en-US" sz="2800" dirty="0"/>
              <a:t>)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3C35C6-8F83-474D-9B68-57B78F38A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D77E6D-011D-4FD3-AB6E-8A5F172F1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7" y="838200"/>
            <a:ext cx="8552323" cy="536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44196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well supported morphologically, but well supported by </a:t>
            </a:r>
            <a:r>
              <a:rPr lang="en-US" dirty="0" err="1"/>
              <a:t>rbcL</a:t>
            </a:r>
            <a:r>
              <a:rPr lang="en-US" dirty="0"/>
              <a:t>, </a:t>
            </a:r>
            <a:r>
              <a:rPr lang="en-US" dirty="0" err="1"/>
              <a:t>atpB</a:t>
            </a:r>
            <a:r>
              <a:rPr lang="en-US" dirty="0"/>
              <a:t>, 18S sequences</a:t>
            </a:r>
          </a:p>
        </p:txBody>
      </p:sp>
      <p:sp>
        <p:nvSpPr>
          <p:cNvPr id="6" name="Oval 5"/>
          <p:cNvSpPr/>
          <p:nvPr/>
        </p:nvSpPr>
        <p:spPr>
          <a:xfrm>
            <a:off x="5410200" y="304800"/>
            <a:ext cx="2819400" cy="3581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10400" y="4191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600200" y="5715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6800" y="632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Ranunculales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035F8D-1487-464F-A183-2A0A06A9E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r>
              <a:rPr lang="en-US" dirty="0"/>
              <a:t>:  Ranunculus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38354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819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scleratus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0" y="4019550"/>
            <a:ext cx="320718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6172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cymbalaria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90418"/>
            <a:ext cx="36068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392618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aquatilis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1257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2438" y="64111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Ranunculus </a:t>
            </a:r>
            <a:r>
              <a:rPr lang="en-US" dirty="0" err="1"/>
              <a:t>pensylvanicus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C714E4-4E71-47DA-9A2C-1D033DA69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Anemone </a:t>
            </a:r>
            <a:r>
              <a:rPr lang="en-US" dirty="0" err="1"/>
              <a:t>tuberosa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3920739" cy="261280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Aquilegia </a:t>
            </a:r>
            <a:r>
              <a:rPr lang="en-US" dirty="0" err="1"/>
              <a:t>desertorum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B1DB0B-96B6-4A4F-B600-9E2F9BC75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r>
              <a:rPr lang="en-US" dirty="0"/>
              <a:t> </a:t>
            </a:r>
            <a:r>
              <a:rPr lang="en-US" sz="2700" dirty="0"/>
              <a:t>(usually but not always bisexual flowers!)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Thalictrum </a:t>
            </a:r>
            <a:r>
              <a:rPr lang="en-US" dirty="0" err="1"/>
              <a:t>fendleri</a:t>
            </a:r>
            <a:r>
              <a:rPr lang="en-US" dirty="0"/>
              <a:t> (staminate)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Thalictrum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 (</a:t>
            </a:r>
            <a:r>
              <a:rPr lang="en-US" dirty="0" err="1"/>
              <a:t>carpellate</a:t>
            </a:r>
            <a:r>
              <a:rPr lang="en-US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45347"/>
            <a:ext cx="3088839" cy="41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62504"/>
            <a:ext cx="2921675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62" y="2590800"/>
            <a:ext cx="2313383" cy="189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999"/>
            <a:ext cx="2264508" cy="169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3772C2-21BD-4E36-BD3A-1058902A4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15" y="2776984"/>
            <a:ext cx="4289085" cy="405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4179295" cy="342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2319306" y="1136822"/>
            <a:ext cx="3587224" cy="4992129"/>
          </a:xfrm>
          <a:custGeom>
            <a:avLst/>
            <a:gdLst>
              <a:gd name="connsiteX0" fmla="*/ 1993202 w 3587224"/>
              <a:gd name="connsiteY0" fmla="*/ 0 h 4992129"/>
              <a:gd name="connsiteX1" fmla="*/ 2882889 w 3587224"/>
              <a:gd name="connsiteY1" fmla="*/ 580767 h 4992129"/>
              <a:gd name="connsiteX2" fmla="*/ 3764 w 3587224"/>
              <a:gd name="connsiteY2" fmla="*/ 3188043 h 4992129"/>
              <a:gd name="connsiteX3" fmla="*/ 3587224 w 3587224"/>
              <a:gd name="connsiteY3" fmla="*/ 4992129 h 499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224" h="4992129">
                <a:moveTo>
                  <a:pt x="1993202" y="0"/>
                </a:moveTo>
                <a:cubicBezTo>
                  <a:pt x="2603832" y="24713"/>
                  <a:pt x="3214462" y="49427"/>
                  <a:pt x="2882889" y="580767"/>
                </a:cubicBezTo>
                <a:cubicBezTo>
                  <a:pt x="2551316" y="1112107"/>
                  <a:pt x="-113625" y="2452816"/>
                  <a:pt x="3764" y="3188043"/>
                </a:cubicBezTo>
                <a:cubicBezTo>
                  <a:pt x="121153" y="3923270"/>
                  <a:pt x="1854188" y="4457699"/>
                  <a:pt x="3587224" y="49921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3"/>
          </p:cNvCxnSpPr>
          <p:nvPr/>
        </p:nvCxnSpPr>
        <p:spPr>
          <a:xfrm flipH="1" flipV="1">
            <a:off x="5791200" y="6019800"/>
            <a:ext cx="115330" cy="10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</p:cNvCxnSpPr>
          <p:nvPr/>
        </p:nvCxnSpPr>
        <p:spPr>
          <a:xfrm flipH="1">
            <a:off x="5791200" y="6128951"/>
            <a:ext cx="115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114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Mosses, Liverworts, Hornworts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3352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0892" y="497496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Algae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04800" y="4638020"/>
            <a:ext cx="0" cy="336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38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really big picture…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15E5DC-40F3-4F08-914D-B77CEEABB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Actaea</a:t>
            </a:r>
            <a:r>
              <a:rPr lang="en-US" dirty="0"/>
              <a:t> </a:t>
            </a:r>
            <a:r>
              <a:rPr lang="en-US" dirty="0" err="1"/>
              <a:t>rubra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Actaea</a:t>
            </a:r>
            <a:r>
              <a:rPr lang="en-US" dirty="0"/>
              <a:t> </a:t>
            </a:r>
            <a:r>
              <a:rPr lang="en-US" dirty="0" err="1"/>
              <a:t>rubra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154077" cy="304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5" y="2744089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914400" y="4648200"/>
            <a:ext cx="1524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9200" y="6477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D0188-9CE7-4555-B453-60F00F4AD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Aconitum </a:t>
            </a:r>
            <a:r>
              <a:rPr lang="en-US" dirty="0" err="1"/>
              <a:t>columbianum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Aconitum </a:t>
            </a:r>
            <a:r>
              <a:rPr lang="en-US" dirty="0" err="1"/>
              <a:t>columbianum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235353" cy="324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79346"/>
            <a:ext cx="3977534" cy="356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4F0B71-CFD4-4BE2-874F-BB446A1B5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2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Delphinium </a:t>
            </a:r>
            <a:r>
              <a:rPr lang="en-US" dirty="0" err="1"/>
              <a:t>scopulorum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Clematis </a:t>
            </a:r>
            <a:r>
              <a:rPr lang="en-US" dirty="0" err="1"/>
              <a:t>ligusticifolia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68501"/>
            <a:ext cx="4267200" cy="284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11558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3C1D6E-FFB7-4428-95E7-5AC5C443D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65D95C-DDCF-45A5-8E81-FB76D27A1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4288"/>
            <a:ext cx="519112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5097E1-EEAC-4101-8DB3-5799B9066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Ranunculaeae</a:t>
            </a:r>
            <a:r>
              <a:rPr lang="en-US" dirty="0"/>
              <a:t>:  Ranunculus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Androecium--  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1524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(simple or compound, but usually pinnate or palmate venation)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286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 sepals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819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 petals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3429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numerous with distinct filaments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6100" y="4037648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carpels distinct, superior ovary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4100" y="4688086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achene (berry or follicle in other genera)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C6CD15-C9F9-405A-B306-934E34683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br>
              <a:rPr lang="en-US" dirty="0"/>
            </a:br>
            <a:r>
              <a:rPr lang="en-US" sz="2200" dirty="0"/>
              <a:t>contain various alkaloids (secondary metabolite made from amino acids)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Papaverine</a:t>
            </a:r>
            <a:r>
              <a:rPr lang="en-US" dirty="0"/>
              <a:t>– smooth muscle dilator given intravenously to relieve </a:t>
            </a:r>
            <a:r>
              <a:rPr lang="en-US"/>
              <a:t>vascular spasm</a:t>
            </a:r>
            <a:endParaRPr lang="en-US" dirty="0"/>
          </a:p>
          <a:p>
            <a:r>
              <a:rPr lang="en-US" dirty="0" err="1"/>
              <a:t>Papaver</a:t>
            </a:r>
            <a:r>
              <a:rPr lang="en-US" dirty="0"/>
              <a:t> </a:t>
            </a:r>
            <a:r>
              <a:rPr lang="en-US" dirty="0" err="1"/>
              <a:t>somniferum</a:t>
            </a:r>
            <a:r>
              <a:rPr lang="en-US" dirty="0"/>
              <a:t> is source of opium and its derivatives morphine, heroin, codeine, etc.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200"/>
            <a:ext cx="3744561" cy="196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21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Papaverine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82216"/>
            <a:ext cx="3214255" cy="2732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4038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Morphine (starting with tyrosine)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52B4A2-B483-481D-8944-A460E2832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 </a:t>
            </a:r>
            <a:r>
              <a:rPr lang="en-US" dirty="0" err="1"/>
              <a:t>Eschscholzia</a:t>
            </a:r>
            <a:r>
              <a:rPr lang="en-US" dirty="0"/>
              <a:t> </a:t>
            </a:r>
            <a:r>
              <a:rPr lang="en-US" dirty="0" err="1"/>
              <a:t>californica</a:t>
            </a:r>
            <a:r>
              <a:rPr lang="en-US" dirty="0"/>
              <a:t> ssp. </a:t>
            </a:r>
            <a:r>
              <a:rPr lang="en-US" dirty="0" err="1"/>
              <a:t>mexicana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petals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1416908"/>
            <a:ext cx="4120978" cy="363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8527"/>
            <a:ext cx="5054247" cy="36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572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 petals, numerous stamens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600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Dissected leaves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687330"/>
            <a:ext cx="284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050957"/>
            <a:ext cx="201025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8250" y="5257800"/>
            <a:ext cx="111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fruit a capsule</a:t>
            </a:r>
          </a:p>
        </p:txBody>
      </p:sp>
      <p:cxnSp>
        <p:nvCxnSpPr>
          <p:cNvPr id="9" name="Straight Arrow Connector 8"/>
          <p:cNvCxnSpPr>
            <a:stCxn id="2053" idx="3"/>
          </p:cNvCxnSpPr>
          <p:nvPr/>
        </p:nvCxnSpPr>
        <p:spPr>
          <a:xfrm flipH="1" flipV="1">
            <a:off x="4267200" y="5257800"/>
            <a:ext cx="791050" cy="164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7400" y="5181600"/>
            <a:ext cx="685800" cy="572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F99BE3-5CD6-4FE6-BE2D-42CC2F003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" y="1425652"/>
            <a:ext cx="4710134" cy="35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02" y="4648200"/>
            <a:ext cx="3277752" cy="218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B08EA9-EB20-4933-B9F6-579211C24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34" y="4412882"/>
            <a:ext cx="3307355" cy="24196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 </a:t>
            </a:r>
            <a:r>
              <a:rPr lang="en-US" dirty="0" err="1"/>
              <a:t>Argemone</a:t>
            </a:r>
            <a:r>
              <a:rPr lang="en-US" dirty="0"/>
              <a:t> </a:t>
            </a:r>
            <a:r>
              <a:rPr lang="en-US" dirty="0" err="1"/>
              <a:t>pleiacantha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3" y="4297642"/>
            <a:ext cx="3792247" cy="252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0049" y="4705820"/>
            <a:ext cx="21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Dissected leaves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4914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Valvate</a:t>
            </a:r>
            <a:r>
              <a:rPr lang="en-US" dirty="0">
                <a:solidFill>
                  <a:schemeClr val="bg1"/>
                </a:solidFill>
              </a:rPr>
              <a:t> capsule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4223" y="2438400"/>
            <a:ext cx="132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petals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6654" y="4890486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Seeds +/- </a:t>
            </a:r>
            <a:r>
              <a:rPr lang="en-US" dirty="0" err="1"/>
              <a:t>arillate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B7484-81DB-4FE4-89D4-B0D022180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00013"/>
            <a:ext cx="497205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903B54-DAB8-4C92-A431-30299B67B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32" y="5257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big picture….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0" y="3733800"/>
            <a:ext cx="57912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5600" y="23622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13599" y="2362200"/>
            <a:ext cx="137160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9200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1066800" y="1327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Amborella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095500" y="1377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Nymphaeales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09901" y="1411893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Austrobaileyales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741833">
            <a:off x="6695070" y="1536641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14146" y="8059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Magnoliids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96756" y="340047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05940" y="5888963"/>
            <a:ext cx="549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Angiosperm Relationships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2609850" y="3257550"/>
            <a:ext cx="685800" cy="1943100"/>
          </a:xfrm>
          <a:prstGeom prst="leftBrace">
            <a:avLst>
              <a:gd name="adj1" fmla="val 8333"/>
              <a:gd name="adj2" fmla="val 518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3249" y="45720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 Grade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7" y="228600"/>
            <a:ext cx="1038393" cy="104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12" y="41770"/>
            <a:ext cx="1071749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3" y="71583"/>
            <a:ext cx="954405" cy="82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37" y="142219"/>
            <a:ext cx="1493819" cy="13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9586"/>
            <a:ext cx="1217600" cy="18271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8" y="3874716"/>
            <a:ext cx="1655878" cy="15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4186" y="6488668"/>
            <a:ext cx="216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(simplified)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0" y="45720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0" y="544246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9FC1C9-3B62-4933-941E-9916C8F0A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</a:t>
            </a:r>
            <a:r>
              <a:rPr lang="en-US" dirty="0" err="1"/>
              <a:t>Argemone</a:t>
            </a:r>
            <a:r>
              <a:rPr lang="en-US" dirty="0"/>
              <a:t> </a:t>
            </a:r>
            <a:r>
              <a:rPr lang="en-US" dirty="0" err="1"/>
              <a:t>pleiacantha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lobed/dissected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2253734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quickly deciduous sepals (</a:t>
            </a:r>
            <a:r>
              <a:rPr lang="en-US" dirty="0" err="1"/>
              <a:t>caducous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2867264"/>
            <a:ext cx="41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petals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342126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stamens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4017526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 4-6 connate carpels (</a:t>
            </a:r>
            <a:r>
              <a:rPr lang="en-US" dirty="0" err="1"/>
              <a:t>syncarpous</a:t>
            </a:r>
            <a:r>
              <a:rPr lang="en-US" dirty="0"/>
              <a:t> gynoecium)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47053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Septicidal</a:t>
            </a:r>
            <a:r>
              <a:rPr lang="en-US" dirty="0"/>
              <a:t> (</a:t>
            </a:r>
            <a:r>
              <a:rPr lang="en-US" dirty="0" err="1"/>
              <a:t>valvate</a:t>
            </a:r>
            <a:r>
              <a:rPr lang="en-US" dirty="0"/>
              <a:t>) capsule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362853-D107-4458-BEC3-F2192956E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Berberidaceae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haematocarpa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repens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97278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99503"/>
            <a:ext cx="3326960" cy="258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19600"/>
            <a:ext cx="336718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534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a berry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6172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Anthers opening by two flaps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541C07-526E-4F4C-AA8F-1B49DE1E0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Berberidaceae</a:t>
            </a:r>
            <a:r>
              <a:rPr lang="en-US" dirty="0"/>
              <a:t>:  </a:t>
            </a:r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repens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Calyx—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Androecium—</a:t>
            </a:r>
          </a:p>
          <a:p>
            <a:r>
              <a:rPr lang="en-US" dirty="0"/>
              <a:t>Gynoecium—</a:t>
            </a:r>
          </a:p>
          <a:p>
            <a:r>
              <a:rPr lang="en-US" dirty="0"/>
              <a:t>Fruit—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175819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</a:t>
            </a:r>
            <a:r>
              <a:rPr lang="en-US" dirty="0" err="1"/>
              <a:t>spinose</a:t>
            </a:r>
            <a:r>
              <a:rPr lang="en-US" dirty="0"/>
              <a:t>-serrate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228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distinct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0" y="2773859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outer petals and 6 inner petals that are probably really petal-like </a:t>
            </a:r>
            <a:r>
              <a:rPr lang="en-US" dirty="0" err="1"/>
              <a:t>staminodes</a:t>
            </a:r>
            <a:r>
              <a:rPr lang="en-US" dirty="0"/>
              <a:t> (</a:t>
            </a:r>
            <a:r>
              <a:rPr lang="en-US" dirty="0" err="1"/>
              <a:t>staminode</a:t>
            </a:r>
            <a:r>
              <a:rPr lang="en-US" dirty="0"/>
              <a:t>= sterile stamen)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6650" y="3505200"/>
            <a:ext cx="523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6; anthers opening by flaps that open from the base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028956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one carpel, </a:t>
            </a:r>
            <a:r>
              <a:rPr lang="en-US" dirty="0" err="1"/>
              <a:t>capitate</a:t>
            </a:r>
            <a:r>
              <a:rPr lang="en-US" dirty="0"/>
              <a:t> stigma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9790" y="464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Berry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F8A3A-D74A-4925-8A08-F1F608CEE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06E87D-84E9-4510-860C-552CDFBD1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Proteaceae</a:t>
            </a:r>
            <a:r>
              <a:rPr lang="en-US" dirty="0"/>
              <a:t>:  </a:t>
            </a:r>
            <a:r>
              <a:rPr lang="en-US" dirty="0" err="1"/>
              <a:t>Protea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00" y="1600200"/>
            <a:ext cx="68113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715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Protea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neriifolia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F7A582-1E3E-4554-98E7-71DA78F6B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Platanaceae</a:t>
            </a:r>
            <a:r>
              <a:rPr lang="en-US" dirty="0"/>
              <a:t>:  </a:t>
            </a:r>
            <a:r>
              <a:rPr lang="en-US" dirty="0" err="1"/>
              <a:t>Platanus</a:t>
            </a:r>
            <a:r>
              <a:rPr lang="en-US" dirty="0"/>
              <a:t> </a:t>
            </a:r>
            <a:r>
              <a:rPr lang="en-US" dirty="0" err="1"/>
              <a:t>wrightii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24398"/>
            <a:ext cx="5047736" cy="37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4" y="990600"/>
            <a:ext cx="3446456" cy="283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572000"/>
            <a:ext cx="285861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platanus_orientalis_129f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6448"/>
            <a:ext cx="2202741" cy="29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79" y="3784630"/>
            <a:ext cx="3839668" cy="28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3700" y="615854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</a:t>
            </a:r>
            <a:r>
              <a:rPr lang="en-US" dirty="0" err="1"/>
              <a:t>flowerheads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20000" y="5596638"/>
            <a:ext cx="152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878288" y="6019800"/>
            <a:ext cx="808512" cy="2774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0801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 </a:t>
            </a:r>
            <a:r>
              <a:rPr lang="en-US" dirty="0" err="1"/>
              <a:t>flowerheads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B164CA-F7AC-426F-AD0D-76969D6D4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38113"/>
            <a:ext cx="5229225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219200" y="28194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114800" y="4343400"/>
            <a:ext cx="685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62000" y="3733800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4572000"/>
            <a:ext cx="134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NO!!!!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90600" y="3848100"/>
            <a:ext cx="2286000" cy="723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35052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a great manual, everybody makes a goof now and then.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C67B26-3997-4720-AD59-00DE9C3FC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Platanaceae</a:t>
            </a:r>
            <a:r>
              <a:rPr lang="en-US" dirty="0"/>
              <a:t>:  </a:t>
            </a:r>
            <a:r>
              <a:rPr lang="en-US" dirty="0" err="1"/>
              <a:t>Platanus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  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2438400"/>
            <a:ext cx="381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14600" y="2743200"/>
            <a:ext cx="3810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0" y="2445394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Flowerheads</a:t>
            </a:r>
            <a:r>
              <a:rPr lang="en-US" dirty="0"/>
              <a:t>  unisexual,  flowers very reduced, in </a:t>
            </a:r>
            <a:r>
              <a:rPr lang="en-US" dirty="0" err="1"/>
              <a:t>globose</a:t>
            </a:r>
            <a:r>
              <a:rPr lang="en-US" dirty="0"/>
              <a:t> heads, 3-7 minute petals and sepals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1752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Trees, lobed leaves, toothed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349353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3-7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403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5500" y="4648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of </a:t>
            </a:r>
            <a:r>
              <a:rPr lang="en-US" dirty="0" err="1"/>
              <a:t>achenes</a:t>
            </a:r>
            <a:endParaRPr lang="en-US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A24751-8FDA-4003-9EEB-1E73EDCE4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4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A578AD-943B-4D5B-884C-BE90C907F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47800" y="4343400"/>
            <a:ext cx="5655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43400" y="6172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Simplified </a:t>
            </a:r>
            <a:r>
              <a:rPr lang="en-US" dirty="0" err="1"/>
              <a:t>Eudicot</a:t>
            </a:r>
            <a:r>
              <a:rPr lang="en-US" dirty="0"/>
              <a:t> Phylogeny (</a:t>
            </a:r>
            <a:r>
              <a:rPr lang="en-US" dirty="0" err="1"/>
              <a:t>Eudicot</a:t>
            </a:r>
            <a:r>
              <a:rPr lang="en-US" dirty="0"/>
              <a:t>= </a:t>
            </a:r>
            <a:r>
              <a:rPr lang="en-US" dirty="0" err="1"/>
              <a:t>Tricolpate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05000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95600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20544" y="3552180"/>
            <a:ext cx="0" cy="774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53200" y="2760257"/>
            <a:ext cx="0" cy="1583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15000" y="2362200"/>
            <a:ext cx="0" cy="196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066800" y="13393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Ranunculales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828800" y="1049976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Proteales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7928110">
            <a:off x="5973074" y="16056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Caryophyllales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7926592">
            <a:off x="4819381" y="1141046"/>
            <a:ext cx="20955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Santalales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4363233" y="3288948"/>
            <a:ext cx="119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Rosids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79626" y="3344623"/>
            <a:ext cx="136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Asterids</a:t>
            </a:r>
            <a:endParaRPr lang="en-US" dirty="0"/>
          </a:p>
        </p:txBody>
      </p:sp>
      <p:sp>
        <p:nvSpPr>
          <p:cNvPr id="24" name="Left Brace 23"/>
          <p:cNvSpPr/>
          <p:nvPr/>
        </p:nvSpPr>
        <p:spPr>
          <a:xfrm rot="16200000">
            <a:off x="2072368" y="4407665"/>
            <a:ext cx="590550" cy="10559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70908" y="526574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Basal </a:t>
            </a:r>
            <a:r>
              <a:rPr lang="en-US" sz="1400" dirty="0" err="1"/>
              <a:t>Eudicots</a:t>
            </a:r>
            <a:endParaRPr lang="en-US" sz="1400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5687687" y="2144173"/>
            <a:ext cx="478621" cy="51042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432220" y="4957972"/>
            <a:ext cx="17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Core </a:t>
            </a:r>
            <a:r>
              <a:rPr lang="en-US" sz="1400" dirty="0" err="1"/>
              <a:t>Eudicots</a:t>
            </a:r>
            <a:endParaRPr lang="en-US" sz="14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5" y="34636"/>
            <a:ext cx="1130135" cy="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0" y="34637"/>
            <a:ext cx="1167019" cy="96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35" y="407621"/>
            <a:ext cx="137213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5" y="216407"/>
            <a:ext cx="1206790" cy="98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90" y="2366125"/>
            <a:ext cx="1232624" cy="99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20" y="3535827"/>
            <a:ext cx="1076764" cy="80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0102" y="350825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= </a:t>
            </a:r>
            <a:r>
              <a:rPr lang="en-US" sz="1000" dirty="0" err="1"/>
              <a:t>Fabids</a:t>
            </a:r>
            <a:r>
              <a:rPr lang="en-US" sz="1000" dirty="0"/>
              <a:t> + </a:t>
            </a:r>
            <a:r>
              <a:rPr lang="en-US" sz="1000" dirty="0" err="1"/>
              <a:t>Malvids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945055" y="3636217"/>
            <a:ext cx="1107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= </a:t>
            </a:r>
            <a:r>
              <a:rPr lang="en-US" sz="1000" dirty="0" err="1"/>
              <a:t>Lamiids</a:t>
            </a:r>
            <a:r>
              <a:rPr lang="en-US" sz="1000" dirty="0"/>
              <a:t> + </a:t>
            </a:r>
            <a:r>
              <a:rPr lang="en-US" sz="1000" dirty="0" err="1"/>
              <a:t>Campanuliids</a:t>
            </a:r>
            <a:r>
              <a:rPr lang="en-US" sz="1000" dirty="0"/>
              <a:t>  (+ </a:t>
            </a:r>
            <a:r>
              <a:rPr lang="en-US" sz="1000" dirty="0" err="1"/>
              <a:t>Ericales</a:t>
            </a:r>
            <a:r>
              <a:rPr lang="en-US" sz="1000" dirty="0"/>
              <a:t> + </a:t>
            </a:r>
            <a:r>
              <a:rPr lang="en-US" sz="1000" dirty="0" err="1"/>
              <a:t>Cornales</a:t>
            </a:r>
            <a:r>
              <a:rPr lang="en-US" sz="1000" dirty="0"/>
              <a:t>)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3505200" y="2747293"/>
            <a:ext cx="0" cy="966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2667837" y="170171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Saxifragales</a:t>
            </a:r>
            <a:endParaRPr 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3246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7A4F57-5C23-486D-A008-5DF49B8F26B3}"/>
              </a:ext>
            </a:extLst>
          </p:cNvPr>
          <p:cNvCxnSpPr>
            <a:cxnSpLocks/>
          </p:cNvCxnSpPr>
          <p:nvPr/>
        </p:nvCxnSpPr>
        <p:spPr>
          <a:xfrm>
            <a:off x="3505200" y="3713955"/>
            <a:ext cx="1315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CACF4B-19C7-4058-88E7-BBE6B03FC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about 190,000 species--  75% of all Angiosperms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019147" cy="163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88" y="1676400"/>
            <a:ext cx="3164512" cy="21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7344" y="1676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Anemone </a:t>
            </a:r>
            <a:r>
              <a:rPr lang="en-US" dirty="0" err="1">
                <a:solidFill>
                  <a:schemeClr val="bg2"/>
                </a:solidFill>
              </a:rPr>
              <a:t>tuberosa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273" y="294708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Ranunculus </a:t>
            </a:r>
            <a:r>
              <a:rPr lang="en-US" sz="1400" dirty="0" err="1">
                <a:solidFill>
                  <a:srgbClr val="FFFF00"/>
                </a:solidFill>
              </a:rPr>
              <a:t>cymbalaria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4582"/>
            <a:ext cx="3840892" cy="25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7852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Tripterocalyx</a:t>
            </a:r>
            <a:r>
              <a:rPr lang="en-US" dirty="0"/>
              <a:t> </a:t>
            </a:r>
            <a:r>
              <a:rPr lang="en-US" dirty="0" err="1"/>
              <a:t>carneus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10152"/>
            <a:ext cx="3007514" cy="267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8270" y="17079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Penstemon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metcalfei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00932"/>
            <a:ext cx="2905744" cy="23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29200" y="5029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Castilleja</a:t>
            </a:r>
            <a:r>
              <a:rPr lang="en-US" dirty="0"/>
              <a:t> </a:t>
            </a:r>
            <a:r>
              <a:rPr lang="en-US" dirty="0" err="1"/>
              <a:t>integra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E80E14-17FC-4AE2-82A4-D660C5399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2590800"/>
            <a:ext cx="1066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3666814">
            <a:off x="6047723" y="4067682"/>
            <a:ext cx="3226287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1D6AE-1667-44BB-B635-B02B2460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</a:t>
            </a:r>
            <a:r>
              <a:rPr lang="en-US" dirty="0"/>
              <a:t> </a:t>
            </a:r>
            <a:r>
              <a:rPr lang="en-US" dirty="0" err="1"/>
              <a:t>Synapomorphy</a:t>
            </a:r>
            <a:br>
              <a:rPr lang="en-US" dirty="0"/>
            </a:br>
            <a:r>
              <a:rPr lang="en-US" sz="2700" dirty="0"/>
              <a:t>(also known as “</a:t>
            </a:r>
            <a:r>
              <a:rPr lang="en-US" sz="2700" dirty="0" err="1"/>
              <a:t>tricolpates</a:t>
            </a:r>
            <a:r>
              <a:rPr lang="en-US" sz="2700" dirty="0"/>
              <a:t>” for a reason!)</a:t>
            </a:r>
          </a:p>
        </p:txBody>
      </p:sp>
      <p:pic>
        <p:nvPicPr>
          <p:cNvPr id="4" name="Picture 7" descr="PollenEvolutio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51423"/>
            <a:ext cx="4443412" cy="424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cer_campestre_zpIII18_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06470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5240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(DNA Sequence characters are also </a:t>
            </a:r>
            <a:r>
              <a:rPr lang="en-US" dirty="0" err="1"/>
              <a:t>synapomorphies</a:t>
            </a:r>
            <a:r>
              <a:rPr lang="en-US" dirty="0"/>
              <a:t> for </a:t>
            </a:r>
            <a:r>
              <a:rPr lang="en-US" dirty="0" err="1"/>
              <a:t>eudicots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15B4A-FC2A-4DD9-ADB7-BF35143BE8F2}"/>
              </a:ext>
            </a:extLst>
          </p:cNvPr>
          <p:cNvSpPr txBox="1"/>
          <p:nvPr/>
        </p:nvSpPr>
        <p:spPr>
          <a:xfrm>
            <a:off x="1752600" y="6553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Tricolpate means their pollen grains have three furrows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B10FF5-581C-4A1B-BF95-73EC8D61B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Mess of Terms…all mean almost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Tricolpate</a:t>
            </a:r>
            <a:r>
              <a:rPr lang="en-US" dirty="0"/>
              <a:t>= </a:t>
            </a:r>
            <a:r>
              <a:rPr lang="en-US" dirty="0" err="1"/>
              <a:t>Trisulcate</a:t>
            </a:r>
            <a:r>
              <a:rPr lang="en-US" dirty="0"/>
              <a:t>=  pollen grain with three long grooved apertures</a:t>
            </a:r>
          </a:p>
          <a:p>
            <a:r>
              <a:rPr lang="en-US" dirty="0" err="1"/>
              <a:t>Triporate</a:t>
            </a:r>
            <a:r>
              <a:rPr lang="en-US" dirty="0"/>
              <a:t>= pollen grain with three equatorial, </a:t>
            </a:r>
            <a:r>
              <a:rPr lang="en-US" dirty="0" err="1"/>
              <a:t>porelike</a:t>
            </a:r>
            <a:r>
              <a:rPr lang="en-US" dirty="0"/>
              <a:t> apertures</a:t>
            </a:r>
          </a:p>
          <a:p>
            <a:r>
              <a:rPr lang="en-US" dirty="0" err="1"/>
              <a:t>Tricolporate</a:t>
            </a:r>
            <a:r>
              <a:rPr lang="en-US" dirty="0"/>
              <a:t>= pollen grain with three long, grooved apertures, each with a central pore</a:t>
            </a:r>
          </a:p>
          <a:p>
            <a:r>
              <a:rPr lang="en-US" dirty="0" err="1"/>
              <a:t>Polyporate</a:t>
            </a:r>
            <a:r>
              <a:rPr lang="en-US" dirty="0"/>
              <a:t>– pollen grain with many </a:t>
            </a:r>
            <a:r>
              <a:rPr lang="en-US" dirty="0" err="1"/>
              <a:t>porelike</a:t>
            </a:r>
            <a:r>
              <a:rPr lang="en-US" dirty="0"/>
              <a:t> apertures.  Generally if pollen is </a:t>
            </a:r>
            <a:r>
              <a:rPr lang="en-US" dirty="0" err="1"/>
              <a:t>polyporate</a:t>
            </a:r>
            <a:r>
              <a:rPr lang="en-US" dirty="0"/>
              <a:t>, it is assumed to be derived from a </a:t>
            </a:r>
            <a:r>
              <a:rPr lang="en-US" dirty="0" err="1"/>
              <a:t>triporate</a:t>
            </a:r>
            <a:r>
              <a:rPr lang="en-US" dirty="0"/>
              <a:t> pollen type (can also be </a:t>
            </a:r>
            <a:r>
              <a:rPr lang="en-US" dirty="0" err="1"/>
              <a:t>polycolpate</a:t>
            </a:r>
            <a:r>
              <a:rPr lang="en-US" dirty="0"/>
              <a:t>, </a:t>
            </a:r>
            <a:r>
              <a:rPr lang="en-US" dirty="0" err="1"/>
              <a:t>polycolporate</a:t>
            </a:r>
            <a:r>
              <a:rPr lang="en-US" dirty="0"/>
              <a:t>, </a:t>
            </a:r>
            <a:r>
              <a:rPr lang="en-US" dirty="0" err="1"/>
              <a:t>polysulcate</a:t>
            </a:r>
            <a:r>
              <a:rPr lang="en-US" dirty="0"/>
              <a:t>…)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698172-D63B-40F6-81F9-B7FCC73E0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774</Words>
  <Application>Microsoft Office PowerPoint</Application>
  <PresentationFormat>On-screen Show (4:3)</PresentationFormat>
  <Paragraphs>168</Paragraphs>
  <Slides>37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Basal Eudicots</vt:lpstr>
      <vt:lpstr>PowerPoint Presentation</vt:lpstr>
      <vt:lpstr>PowerPoint Presentation</vt:lpstr>
      <vt:lpstr>PowerPoint Presentation</vt:lpstr>
      <vt:lpstr>PowerPoint Presentation</vt:lpstr>
      <vt:lpstr>Eudicots:  about 190,000 species--  75% of all Angiosperms</vt:lpstr>
      <vt:lpstr>PowerPoint Presentation</vt:lpstr>
      <vt:lpstr>Eudicot Synapomorphy (also known as “tricolpates” for a reason!)</vt:lpstr>
      <vt:lpstr>A Mess of Terms…all mean almost the same</vt:lpstr>
      <vt:lpstr>Pollen Apertures</vt:lpstr>
      <vt:lpstr>Eudicots:  Other Recognition Characters (but probably plesiomorphic– mostly helpful in telling monocot from eudicot)</vt:lpstr>
      <vt:lpstr>Eudicots:  Other Recognition Characters (but probably plesiomorphic– mostly helpful in telling monocot from eudicot)</vt:lpstr>
      <vt:lpstr>Eudicots:  Other Recognition Characters (but probably plesiomorphic– mostly helpful in telling monocot from eudicot)</vt:lpstr>
      <vt:lpstr>PowerPoint Presentation</vt:lpstr>
      <vt:lpstr>PowerPoint Presentation</vt:lpstr>
      <vt:lpstr>PowerPoint Presentation</vt:lpstr>
      <vt:lpstr>Ranunculales:  Ranunculaceae:  Ranunculus</vt:lpstr>
      <vt:lpstr>Ranunculales:  Ranunculaceae</vt:lpstr>
      <vt:lpstr>Ranunculales:  Ranunculaceae (usually but not always bisexual flowers!)</vt:lpstr>
      <vt:lpstr>Ranunculales:  Ranunculaceae</vt:lpstr>
      <vt:lpstr>Ranunculales:  Ranunculaceae</vt:lpstr>
      <vt:lpstr>Ranunculales:  Ranunculaceae</vt:lpstr>
      <vt:lpstr>PowerPoint Presentation</vt:lpstr>
      <vt:lpstr>PowerPoint Presentation</vt:lpstr>
      <vt:lpstr>Ranunculales:  Ranunculaeae:  Ranunculus</vt:lpstr>
      <vt:lpstr>Ranunculales:  Papaveraceae contain various alkaloids (secondary metabolite made from amino acids)</vt:lpstr>
      <vt:lpstr>Ranunculales:  Papaveraceae:  Eschscholzia californica ssp. mexicana</vt:lpstr>
      <vt:lpstr>Ranunculales:  Papaveraceae:  Argemone pleiacantha</vt:lpstr>
      <vt:lpstr>PowerPoint Presentation</vt:lpstr>
      <vt:lpstr>Ranunculales:  Papaveraceae: Argemone pleiacantha</vt:lpstr>
      <vt:lpstr>Ranunculales:  Berberidaceae</vt:lpstr>
      <vt:lpstr>Ranunculales:  Berberidaceae:  Berberis repens</vt:lpstr>
      <vt:lpstr>PowerPoint Presentation</vt:lpstr>
      <vt:lpstr>Proteales:  Proteaceae:  Protea</vt:lpstr>
      <vt:lpstr>Proteales:  Platanaceae:  Platanus wrightii</vt:lpstr>
      <vt:lpstr>PowerPoint Presentation</vt:lpstr>
      <vt:lpstr>Proteales:  Platanaceae:  Platanus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Eudicots</dc:title>
  <dc:creator>Russ</dc:creator>
  <cp:lastModifiedBy>Russ Kleinman</cp:lastModifiedBy>
  <cp:revision>78</cp:revision>
  <cp:lastPrinted>2017-06-21T16:33:34Z</cp:lastPrinted>
  <dcterms:created xsi:type="dcterms:W3CDTF">2011-07-05T17:26:14Z</dcterms:created>
  <dcterms:modified xsi:type="dcterms:W3CDTF">2020-10-27T16:50:09Z</dcterms:modified>
</cp:coreProperties>
</file>